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p:restoredTop sz="94626"/>
  </p:normalViewPr>
  <p:slideViewPr>
    <p:cSldViewPr snapToGrid="0">
      <p:cViewPr varScale="1">
        <p:scale>
          <a:sx n="83" d="100"/>
          <a:sy n="83" d="100"/>
        </p:scale>
        <p:origin x="3320"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DE44491-6611-0D40-9411-B385DECEAC18}" type="datetimeFigureOut">
              <a:rPr lang="en-NO" smtClean="0"/>
              <a:t>15/06/2025</a:t>
            </a:fld>
            <a:endParaRPr lang="en-NO"/>
          </a:p>
        </p:txBody>
      </p:sp>
      <p:sp>
        <p:nvSpPr>
          <p:cNvPr id="5" name="Footer Placeholder 4"/>
          <p:cNvSpPr>
            <a:spLocks noGrp="1"/>
          </p:cNvSpPr>
          <p:nvPr>
            <p:ph type="ftr" sz="quarter" idx="11"/>
          </p:nvPr>
        </p:nvSpPr>
        <p:spPr/>
        <p:txBody>
          <a:bodyPr/>
          <a:lstStyle/>
          <a:p>
            <a:endParaRPr lang="en-NO"/>
          </a:p>
        </p:txBody>
      </p:sp>
      <p:sp>
        <p:nvSpPr>
          <p:cNvPr id="6" name="Slide Number Placeholder 5"/>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130554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DE44491-6611-0D40-9411-B385DECEAC18}" type="datetimeFigureOut">
              <a:rPr lang="en-NO" smtClean="0"/>
              <a:t>15/06/2025</a:t>
            </a:fld>
            <a:endParaRPr lang="en-NO"/>
          </a:p>
        </p:txBody>
      </p:sp>
      <p:sp>
        <p:nvSpPr>
          <p:cNvPr id="5" name="Footer Placeholder 4"/>
          <p:cNvSpPr>
            <a:spLocks noGrp="1"/>
          </p:cNvSpPr>
          <p:nvPr>
            <p:ph type="ftr" sz="quarter" idx="11"/>
          </p:nvPr>
        </p:nvSpPr>
        <p:spPr/>
        <p:txBody>
          <a:bodyPr/>
          <a:lstStyle/>
          <a:p>
            <a:endParaRPr lang="en-NO"/>
          </a:p>
        </p:txBody>
      </p:sp>
      <p:sp>
        <p:nvSpPr>
          <p:cNvPr id="6" name="Slide Number Placeholder 5"/>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3199996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DE44491-6611-0D40-9411-B385DECEAC18}" type="datetimeFigureOut">
              <a:rPr lang="en-NO" smtClean="0"/>
              <a:t>15/06/2025</a:t>
            </a:fld>
            <a:endParaRPr lang="en-NO"/>
          </a:p>
        </p:txBody>
      </p:sp>
      <p:sp>
        <p:nvSpPr>
          <p:cNvPr id="5" name="Footer Placeholder 4"/>
          <p:cNvSpPr>
            <a:spLocks noGrp="1"/>
          </p:cNvSpPr>
          <p:nvPr>
            <p:ph type="ftr" sz="quarter" idx="11"/>
          </p:nvPr>
        </p:nvSpPr>
        <p:spPr/>
        <p:txBody>
          <a:bodyPr/>
          <a:lstStyle/>
          <a:p>
            <a:endParaRPr lang="en-NO"/>
          </a:p>
        </p:txBody>
      </p:sp>
      <p:sp>
        <p:nvSpPr>
          <p:cNvPr id="6" name="Slide Number Placeholder 5"/>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1516032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DE44491-6611-0D40-9411-B385DECEAC18}" type="datetimeFigureOut">
              <a:rPr lang="en-NO" smtClean="0"/>
              <a:t>15/06/2025</a:t>
            </a:fld>
            <a:endParaRPr lang="en-NO"/>
          </a:p>
        </p:txBody>
      </p:sp>
      <p:sp>
        <p:nvSpPr>
          <p:cNvPr id="5" name="Footer Placeholder 4"/>
          <p:cNvSpPr>
            <a:spLocks noGrp="1"/>
          </p:cNvSpPr>
          <p:nvPr>
            <p:ph type="ftr" sz="quarter" idx="11"/>
          </p:nvPr>
        </p:nvSpPr>
        <p:spPr/>
        <p:txBody>
          <a:bodyPr/>
          <a:lstStyle/>
          <a:p>
            <a:endParaRPr lang="en-NO"/>
          </a:p>
        </p:txBody>
      </p:sp>
      <p:sp>
        <p:nvSpPr>
          <p:cNvPr id="6" name="Slide Number Placeholder 5"/>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698159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DE44491-6611-0D40-9411-B385DECEAC18}" type="datetimeFigureOut">
              <a:rPr lang="en-NO" smtClean="0"/>
              <a:t>15/06/2025</a:t>
            </a:fld>
            <a:endParaRPr lang="en-NO"/>
          </a:p>
        </p:txBody>
      </p:sp>
      <p:sp>
        <p:nvSpPr>
          <p:cNvPr id="5" name="Footer Placeholder 4"/>
          <p:cNvSpPr>
            <a:spLocks noGrp="1"/>
          </p:cNvSpPr>
          <p:nvPr>
            <p:ph type="ftr" sz="quarter" idx="11"/>
          </p:nvPr>
        </p:nvSpPr>
        <p:spPr/>
        <p:txBody>
          <a:bodyPr/>
          <a:lstStyle/>
          <a:p>
            <a:endParaRPr lang="en-NO"/>
          </a:p>
        </p:txBody>
      </p:sp>
      <p:sp>
        <p:nvSpPr>
          <p:cNvPr id="6" name="Slide Number Placeholder 5"/>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3476298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DE44491-6611-0D40-9411-B385DECEAC18}" type="datetimeFigureOut">
              <a:rPr lang="en-NO" smtClean="0"/>
              <a:t>15/06/2025</a:t>
            </a:fld>
            <a:endParaRPr lang="en-NO"/>
          </a:p>
        </p:txBody>
      </p:sp>
      <p:sp>
        <p:nvSpPr>
          <p:cNvPr id="6" name="Footer Placeholder 5"/>
          <p:cNvSpPr>
            <a:spLocks noGrp="1"/>
          </p:cNvSpPr>
          <p:nvPr>
            <p:ph type="ftr" sz="quarter" idx="11"/>
          </p:nvPr>
        </p:nvSpPr>
        <p:spPr/>
        <p:txBody>
          <a:bodyPr/>
          <a:lstStyle/>
          <a:p>
            <a:endParaRPr lang="en-NO"/>
          </a:p>
        </p:txBody>
      </p:sp>
      <p:sp>
        <p:nvSpPr>
          <p:cNvPr id="7" name="Slide Number Placeholder 6"/>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790431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DE44491-6611-0D40-9411-B385DECEAC18}" type="datetimeFigureOut">
              <a:rPr lang="en-NO" smtClean="0"/>
              <a:t>15/06/2025</a:t>
            </a:fld>
            <a:endParaRPr lang="en-NO"/>
          </a:p>
        </p:txBody>
      </p:sp>
      <p:sp>
        <p:nvSpPr>
          <p:cNvPr id="8" name="Footer Placeholder 7"/>
          <p:cNvSpPr>
            <a:spLocks noGrp="1"/>
          </p:cNvSpPr>
          <p:nvPr>
            <p:ph type="ftr" sz="quarter" idx="11"/>
          </p:nvPr>
        </p:nvSpPr>
        <p:spPr/>
        <p:txBody>
          <a:bodyPr/>
          <a:lstStyle/>
          <a:p>
            <a:endParaRPr lang="en-NO"/>
          </a:p>
        </p:txBody>
      </p:sp>
      <p:sp>
        <p:nvSpPr>
          <p:cNvPr id="9" name="Slide Number Placeholder 8"/>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1273986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DE44491-6611-0D40-9411-B385DECEAC18}" type="datetimeFigureOut">
              <a:rPr lang="en-NO" smtClean="0"/>
              <a:t>15/06/2025</a:t>
            </a:fld>
            <a:endParaRPr lang="en-NO"/>
          </a:p>
        </p:txBody>
      </p:sp>
      <p:sp>
        <p:nvSpPr>
          <p:cNvPr id="4" name="Footer Placeholder 3"/>
          <p:cNvSpPr>
            <a:spLocks noGrp="1"/>
          </p:cNvSpPr>
          <p:nvPr>
            <p:ph type="ftr" sz="quarter" idx="11"/>
          </p:nvPr>
        </p:nvSpPr>
        <p:spPr/>
        <p:txBody>
          <a:bodyPr/>
          <a:lstStyle/>
          <a:p>
            <a:endParaRPr lang="en-NO"/>
          </a:p>
        </p:txBody>
      </p:sp>
      <p:sp>
        <p:nvSpPr>
          <p:cNvPr id="5" name="Slide Number Placeholder 4"/>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270363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44491-6611-0D40-9411-B385DECEAC18}" type="datetimeFigureOut">
              <a:rPr lang="en-NO" smtClean="0"/>
              <a:t>15/06/2025</a:t>
            </a:fld>
            <a:endParaRPr lang="en-NO"/>
          </a:p>
        </p:txBody>
      </p:sp>
      <p:sp>
        <p:nvSpPr>
          <p:cNvPr id="3" name="Footer Placeholder 2"/>
          <p:cNvSpPr>
            <a:spLocks noGrp="1"/>
          </p:cNvSpPr>
          <p:nvPr>
            <p:ph type="ftr" sz="quarter" idx="11"/>
          </p:nvPr>
        </p:nvSpPr>
        <p:spPr/>
        <p:txBody>
          <a:bodyPr/>
          <a:lstStyle/>
          <a:p>
            <a:endParaRPr lang="en-NO"/>
          </a:p>
        </p:txBody>
      </p:sp>
      <p:sp>
        <p:nvSpPr>
          <p:cNvPr id="4" name="Slide Number Placeholder 3"/>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2332179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DE44491-6611-0D40-9411-B385DECEAC18}" type="datetimeFigureOut">
              <a:rPr lang="en-NO" smtClean="0"/>
              <a:t>15/06/2025</a:t>
            </a:fld>
            <a:endParaRPr lang="en-NO"/>
          </a:p>
        </p:txBody>
      </p:sp>
      <p:sp>
        <p:nvSpPr>
          <p:cNvPr id="6" name="Footer Placeholder 5"/>
          <p:cNvSpPr>
            <a:spLocks noGrp="1"/>
          </p:cNvSpPr>
          <p:nvPr>
            <p:ph type="ftr" sz="quarter" idx="11"/>
          </p:nvPr>
        </p:nvSpPr>
        <p:spPr/>
        <p:txBody>
          <a:bodyPr/>
          <a:lstStyle/>
          <a:p>
            <a:endParaRPr lang="en-NO"/>
          </a:p>
        </p:txBody>
      </p:sp>
      <p:sp>
        <p:nvSpPr>
          <p:cNvPr id="7" name="Slide Number Placeholder 6"/>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553479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DE44491-6611-0D40-9411-B385DECEAC18}" type="datetimeFigureOut">
              <a:rPr lang="en-NO" smtClean="0"/>
              <a:t>15/06/2025</a:t>
            </a:fld>
            <a:endParaRPr lang="en-NO"/>
          </a:p>
        </p:txBody>
      </p:sp>
      <p:sp>
        <p:nvSpPr>
          <p:cNvPr id="6" name="Footer Placeholder 5"/>
          <p:cNvSpPr>
            <a:spLocks noGrp="1"/>
          </p:cNvSpPr>
          <p:nvPr>
            <p:ph type="ftr" sz="quarter" idx="11"/>
          </p:nvPr>
        </p:nvSpPr>
        <p:spPr/>
        <p:txBody>
          <a:bodyPr/>
          <a:lstStyle/>
          <a:p>
            <a:endParaRPr lang="en-NO"/>
          </a:p>
        </p:txBody>
      </p:sp>
      <p:sp>
        <p:nvSpPr>
          <p:cNvPr id="7" name="Slide Number Placeholder 6"/>
          <p:cNvSpPr>
            <a:spLocks noGrp="1"/>
          </p:cNvSpPr>
          <p:nvPr>
            <p:ph type="sldNum" sz="quarter" idx="12"/>
          </p:nvPr>
        </p:nvSpPr>
        <p:spPr/>
        <p:txBody>
          <a:bodyPr/>
          <a:lstStyle/>
          <a:p>
            <a:fld id="{94168F33-C0C2-7B49-88F2-6F58B436D863}" type="slidenum">
              <a:rPr lang="en-NO" smtClean="0"/>
              <a:t>‹#›</a:t>
            </a:fld>
            <a:endParaRPr lang="en-NO"/>
          </a:p>
        </p:txBody>
      </p:sp>
    </p:spTree>
    <p:extLst>
      <p:ext uri="{BB962C8B-B14F-4D97-AF65-F5344CB8AC3E}">
        <p14:creationId xmlns:p14="http://schemas.microsoft.com/office/powerpoint/2010/main" val="338566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DE44491-6611-0D40-9411-B385DECEAC18}" type="datetimeFigureOut">
              <a:rPr lang="en-NO" smtClean="0"/>
              <a:t>15/06/2025</a:t>
            </a:fld>
            <a:endParaRPr lang="en-NO"/>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NO"/>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4168F33-C0C2-7B49-88F2-6F58B436D863}" type="slidenum">
              <a:rPr lang="en-NO" smtClean="0"/>
              <a:t>‹#›</a:t>
            </a:fld>
            <a:endParaRPr lang="en-NO"/>
          </a:p>
        </p:txBody>
      </p:sp>
    </p:spTree>
    <p:extLst>
      <p:ext uri="{BB962C8B-B14F-4D97-AF65-F5344CB8AC3E}">
        <p14:creationId xmlns:p14="http://schemas.microsoft.com/office/powerpoint/2010/main" val="2995753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F4B6905-548B-761B-CF72-73B9BAFE88BB}"/>
              </a:ext>
            </a:extLst>
          </p:cNvPr>
          <p:cNvSpPr txBox="1"/>
          <p:nvPr/>
        </p:nvSpPr>
        <p:spPr>
          <a:xfrm>
            <a:off x="0" y="3539107"/>
            <a:ext cx="4209393" cy="5970865"/>
          </a:xfrm>
          <a:prstGeom prst="rect">
            <a:avLst/>
          </a:prstGeom>
          <a:noFill/>
        </p:spPr>
        <p:txBody>
          <a:bodyPr wrap="square">
            <a:spAutoFit/>
          </a:bodyPr>
          <a:lstStyle/>
          <a:p>
            <a:r>
              <a:rPr lang="en-US" i="1" u="sng" kern="100" dirty="0">
                <a:effectLst/>
                <a:latin typeface="Arial" panose="020B0604020202020204" pitchFamily="34" charset="0"/>
                <a:ea typeface="Calibri" panose="020F0502020204030204" pitchFamily="34" charset="0"/>
                <a:cs typeface="Arial" panose="020B0604020202020204" pitchFamily="34" charset="0"/>
              </a:rPr>
              <a:t>Sponsorship / Exhibition packages</a:t>
            </a:r>
            <a:endParaRPr lang="en-NO" i="1" u="sng"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 </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Platinum</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1 large exhibition desk, 4 chairs, 4 registrations, 4 networking dinner tickets included, company logo and full-page feature (narrative) in conference program, company logo on the website and program, recognition as a platinum sponsor at opening and closing sessions, acknowledgement as prize sponsors, named sponsor of one session, electronic delegate list supplied post congress.</a:t>
            </a:r>
            <a:r>
              <a:rPr lang="en-NO" sz="1300" kern="100" dirty="0">
                <a:latin typeface="Arial" panose="020B0604020202020204" pitchFamily="34" charset="0"/>
                <a:ea typeface="Calibri" panose="020F0502020204030204" pitchFamily="34" charset="0"/>
                <a:cs typeface="Arial" panose="020B0604020202020204" pitchFamily="34" charset="0"/>
              </a:rPr>
              <a:t>				     </a:t>
            </a:r>
            <a:r>
              <a:rPr lang="en-US" sz="1300" kern="100" dirty="0">
                <a:effectLst/>
                <a:latin typeface="Arial" panose="020B0604020202020204" pitchFamily="34" charset="0"/>
                <a:ea typeface="Calibri" panose="020F0502020204030204" pitchFamily="34" charset="0"/>
                <a:cs typeface="Arial" panose="020B0604020202020204" pitchFamily="34" charset="0"/>
              </a:rPr>
              <a:t>€3200</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 </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Gold</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1 large exhibition desk, 4 chairs, 2 registrations, 2 networking dinner tickets included, company logo, half page feature (narrative) in conference program, company logo on the website and program, named sponsor of one session, electronic delegate list supplied post congress.</a:t>
            </a:r>
            <a:r>
              <a:rPr lang="en-NO" sz="1300" kern="100" dirty="0">
                <a:latin typeface="Arial" panose="020B0604020202020204" pitchFamily="34" charset="0"/>
                <a:ea typeface="Calibri" panose="020F0502020204030204" pitchFamily="34" charset="0"/>
                <a:cs typeface="Arial" panose="020B0604020202020204" pitchFamily="34" charset="0"/>
              </a:rPr>
              <a:t>				     </a:t>
            </a:r>
            <a:r>
              <a:rPr lang="en-US" sz="1300" kern="100" dirty="0">
                <a:effectLst/>
                <a:latin typeface="Arial" panose="020B0604020202020204" pitchFamily="34" charset="0"/>
                <a:ea typeface="Calibri" panose="020F0502020204030204" pitchFamily="34" charset="0"/>
                <a:cs typeface="Arial" panose="020B0604020202020204" pitchFamily="34" charset="0"/>
              </a:rPr>
              <a:t>€2000</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 </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Silver</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1 standard exhibition desk, 2 chairs, 2 registrations, 1 networking dinner ticket included, company logo on the website and program, electronic delegate list supplied post congress.</a:t>
            </a:r>
            <a:r>
              <a:rPr lang="en-NO" sz="1300" kern="100" dirty="0">
                <a:latin typeface="Arial" panose="020B0604020202020204" pitchFamily="34" charset="0"/>
                <a:ea typeface="Calibri" panose="020F0502020204030204" pitchFamily="34" charset="0"/>
                <a:cs typeface="Arial" panose="020B0604020202020204" pitchFamily="34" charset="0"/>
              </a:rPr>
              <a:t>				     </a:t>
            </a:r>
            <a:r>
              <a:rPr lang="en-US" sz="1300" kern="100" dirty="0">
                <a:effectLst/>
                <a:latin typeface="Arial" panose="020B0604020202020204" pitchFamily="34" charset="0"/>
                <a:ea typeface="Calibri" panose="020F0502020204030204" pitchFamily="34" charset="0"/>
                <a:cs typeface="Arial" panose="020B0604020202020204" pitchFamily="34" charset="0"/>
              </a:rPr>
              <a:t>€1200</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 </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Bronze</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a:p>
            <a:r>
              <a:rPr lang="en-US" sz="1300" kern="100" dirty="0">
                <a:effectLst/>
                <a:latin typeface="Arial" panose="020B0604020202020204" pitchFamily="34" charset="0"/>
                <a:ea typeface="Calibri" panose="020F0502020204030204" pitchFamily="34" charset="0"/>
                <a:cs typeface="Arial" panose="020B0604020202020204" pitchFamily="34" charset="0"/>
              </a:rPr>
              <a:t>Listed as meeting sponsor on website and in program, electronic delegate list supplied post congress.</a:t>
            </a:r>
            <a:r>
              <a:rPr lang="en-NO" sz="1300" kern="100" dirty="0">
                <a:effectLst/>
                <a:latin typeface="Arial" panose="020B0604020202020204" pitchFamily="34" charset="0"/>
                <a:ea typeface="Calibri" panose="020F0502020204030204" pitchFamily="34" charset="0"/>
                <a:cs typeface="Arial" panose="020B0604020202020204" pitchFamily="34" charset="0"/>
              </a:rPr>
              <a:t>  </a:t>
            </a:r>
            <a:r>
              <a:rPr lang="en-US" sz="1300" kern="100" dirty="0">
                <a:effectLst/>
                <a:latin typeface="Arial" panose="020B0604020202020204" pitchFamily="34" charset="0"/>
                <a:ea typeface="Calibri" panose="020F0502020204030204" pitchFamily="34" charset="0"/>
                <a:cs typeface="Arial" panose="020B0604020202020204" pitchFamily="34" charset="0"/>
              </a:rPr>
              <a:t>€500</a:t>
            </a:r>
            <a:endParaRPr lang="en-NO" sz="13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D3FD5EE7-C5FE-DF5A-B876-4295379F6125}"/>
              </a:ext>
            </a:extLst>
          </p:cNvPr>
          <p:cNvSpPr txBox="1"/>
          <p:nvPr/>
        </p:nvSpPr>
        <p:spPr>
          <a:xfrm>
            <a:off x="0" y="177028"/>
            <a:ext cx="6890284" cy="954107"/>
          </a:xfrm>
          <a:prstGeom prst="rect">
            <a:avLst/>
          </a:prstGeom>
          <a:noFill/>
        </p:spPr>
        <p:txBody>
          <a:bodyPr wrap="none" rtlCol="0">
            <a:spAutoFit/>
          </a:bodyPr>
          <a:lstStyle/>
          <a:p>
            <a:pPr algn="ctr"/>
            <a:r>
              <a:rPr lang="en-NO" sz="2000" b="1" dirty="0">
                <a:latin typeface="Arial" panose="020B0604020202020204" pitchFamily="34" charset="0"/>
                <a:cs typeface="Arial" panose="020B0604020202020204" pitchFamily="34" charset="0"/>
              </a:rPr>
              <a:t>International BioBrillouin conference 11.09.-13.09.2024</a:t>
            </a:r>
            <a:r>
              <a:rPr lang="en-NO" sz="2000" dirty="0">
                <a:latin typeface="Arial" panose="020B0604020202020204" pitchFamily="34" charset="0"/>
                <a:cs typeface="Arial" panose="020B0604020202020204" pitchFamily="34" charset="0"/>
              </a:rPr>
              <a:t> </a:t>
            </a:r>
          </a:p>
          <a:p>
            <a:pPr algn="ctr"/>
            <a:r>
              <a:rPr lang="en-NO" dirty="0">
                <a:latin typeface="Arial" panose="020B0604020202020204" pitchFamily="34" charset="0"/>
                <a:cs typeface="Arial" panose="020B0604020202020204" pitchFamily="34" charset="0"/>
              </a:rPr>
              <a:t>Norwegian University of Science and Technology</a:t>
            </a:r>
          </a:p>
          <a:p>
            <a:pPr algn="ctr"/>
            <a:r>
              <a:rPr lang="en-NO" dirty="0">
                <a:latin typeface="Arial" panose="020B0604020202020204" pitchFamily="34" charset="0"/>
                <a:cs typeface="Arial" panose="020B0604020202020204" pitchFamily="34" charset="0"/>
              </a:rPr>
              <a:t>Trondheim, Norway</a:t>
            </a:r>
          </a:p>
        </p:txBody>
      </p:sp>
      <p:sp>
        <p:nvSpPr>
          <p:cNvPr id="9" name="TextBox 8">
            <a:extLst>
              <a:ext uri="{FF2B5EF4-FFF2-40B4-BE49-F238E27FC236}">
                <a16:creationId xmlns:a16="http://schemas.microsoft.com/office/drawing/2014/main" id="{7D00461A-5F35-CEC5-695B-8F4CB4D69CDA}"/>
              </a:ext>
            </a:extLst>
          </p:cNvPr>
          <p:cNvSpPr txBox="1"/>
          <p:nvPr/>
        </p:nvSpPr>
        <p:spPr>
          <a:xfrm>
            <a:off x="331950" y="1308163"/>
            <a:ext cx="6226384" cy="830997"/>
          </a:xfrm>
          <a:prstGeom prst="rect">
            <a:avLst/>
          </a:prstGeom>
          <a:noFill/>
        </p:spPr>
        <p:txBody>
          <a:bodyPr wrap="none" rtlCol="0">
            <a:spAutoFit/>
          </a:bodyPr>
          <a:lstStyle/>
          <a:p>
            <a:pPr algn="ctr"/>
            <a:r>
              <a:rPr lang="en-NO" sz="1600" dirty="0">
                <a:latin typeface="Arial" panose="020B0604020202020204" pitchFamily="34" charset="0"/>
                <a:cs typeface="Arial" panose="020B0604020202020204" pitchFamily="34" charset="0"/>
              </a:rPr>
              <a:t>The event will host leading scientists working in the field and foster</a:t>
            </a:r>
          </a:p>
          <a:p>
            <a:pPr algn="ctr"/>
            <a:r>
              <a:rPr lang="en-GB" sz="1600" dirty="0">
                <a:latin typeface="Arial" panose="020B0604020202020204" pitchFamily="34" charset="0"/>
                <a:cs typeface="Arial" panose="020B0604020202020204" pitchFamily="34" charset="0"/>
              </a:rPr>
              <a:t>i</a:t>
            </a:r>
            <a:r>
              <a:rPr lang="en-NO" sz="1600" dirty="0">
                <a:latin typeface="Arial" panose="020B0604020202020204" pitchFamily="34" charset="0"/>
                <a:cs typeface="Arial" panose="020B0604020202020204" pitchFamily="34" charset="0"/>
              </a:rPr>
              <a:t>nitiation of collaborative projects with applications in instrument</a:t>
            </a:r>
          </a:p>
          <a:p>
            <a:pPr algn="ctr"/>
            <a:r>
              <a:rPr lang="en-GB" sz="1600" dirty="0">
                <a:latin typeface="Arial" panose="020B0604020202020204" pitchFamily="34" charset="0"/>
                <a:cs typeface="Arial" panose="020B0604020202020204" pitchFamily="34" charset="0"/>
              </a:rPr>
              <a:t>d</a:t>
            </a:r>
            <a:r>
              <a:rPr lang="en-NO" sz="1600" dirty="0">
                <a:latin typeface="Arial" panose="020B0604020202020204" pitchFamily="34" charset="0"/>
                <a:cs typeface="Arial" panose="020B0604020202020204" pitchFamily="34" charset="0"/>
              </a:rPr>
              <a:t>esign, cell biology, pharmaceutical and clinical research. </a:t>
            </a:r>
          </a:p>
        </p:txBody>
      </p:sp>
      <p:sp>
        <p:nvSpPr>
          <p:cNvPr id="10" name="TextBox 9">
            <a:extLst>
              <a:ext uri="{FF2B5EF4-FFF2-40B4-BE49-F238E27FC236}">
                <a16:creationId xmlns:a16="http://schemas.microsoft.com/office/drawing/2014/main" id="{C1E91DE1-1BC0-674F-E058-D00550DE69EA}"/>
              </a:ext>
            </a:extLst>
          </p:cNvPr>
          <p:cNvSpPr txBox="1"/>
          <p:nvPr/>
        </p:nvSpPr>
        <p:spPr>
          <a:xfrm>
            <a:off x="520639" y="2245264"/>
            <a:ext cx="5849007" cy="830997"/>
          </a:xfrm>
          <a:prstGeom prst="rect">
            <a:avLst/>
          </a:prstGeom>
          <a:noFill/>
        </p:spPr>
        <p:txBody>
          <a:bodyPr wrap="square" rtlCol="0">
            <a:spAutoFit/>
          </a:bodyPr>
          <a:lstStyle/>
          <a:p>
            <a:pPr algn="ctr"/>
            <a:r>
              <a:rPr lang="en-NO" sz="1600" dirty="0">
                <a:latin typeface="Arial" panose="020B0604020202020204" pitchFamily="34" charset="0"/>
                <a:cs typeface="Arial" panose="020B0604020202020204" pitchFamily="34" charset="0"/>
              </a:rPr>
              <a:t>Around 100 attendees will engage with and inform about existing and emerging products and technologies in biophotonic instrumentation, biological assays in life sciences.</a:t>
            </a:r>
          </a:p>
        </p:txBody>
      </p:sp>
      <p:sp>
        <p:nvSpPr>
          <p:cNvPr id="11" name="TextBox 10">
            <a:extLst>
              <a:ext uri="{FF2B5EF4-FFF2-40B4-BE49-F238E27FC236}">
                <a16:creationId xmlns:a16="http://schemas.microsoft.com/office/drawing/2014/main" id="{9D170264-6EA9-4495-5704-6A36736A2BEA}"/>
              </a:ext>
            </a:extLst>
          </p:cNvPr>
          <p:cNvSpPr txBox="1"/>
          <p:nvPr/>
        </p:nvSpPr>
        <p:spPr>
          <a:xfrm>
            <a:off x="4147001" y="3539107"/>
            <a:ext cx="2710999" cy="3847207"/>
          </a:xfrm>
          <a:prstGeom prst="rect">
            <a:avLst/>
          </a:prstGeom>
          <a:noFill/>
        </p:spPr>
        <p:txBody>
          <a:bodyPr wrap="none" rtlCol="0">
            <a:spAutoFit/>
          </a:bodyPr>
          <a:lstStyle/>
          <a:p>
            <a:pPr algn="ctr"/>
            <a:r>
              <a:rPr lang="en-NO" i="1" u="sng" dirty="0">
                <a:latin typeface="Arial" panose="020B0604020202020204" pitchFamily="34" charset="0"/>
                <a:cs typeface="Arial" panose="020B0604020202020204" pitchFamily="34" charset="0"/>
              </a:rPr>
              <a:t>Exhibition times / Breaks</a:t>
            </a:r>
          </a:p>
          <a:p>
            <a:pPr algn="ctr"/>
            <a:endParaRPr lang="en-NO" sz="1600" i="1" dirty="0">
              <a:latin typeface="Arial" panose="020B0604020202020204" pitchFamily="34" charset="0"/>
              <a:cs typeface="Arial" panose="020B0604020202020204" pitchFamily="34" charset="0"/>
            </a:endParaRPr>
          </a:p>
          <a:p>
            <a:pPr algn="ctr"/>
            <a:r>
              <a:rPr lang="en-NO" sz="1600" b="1" dirty="0">
                <a:latin typeface="Arial" panose="020B0604020202020204" pitchFamily="34" charset="0"/>
                <a:cs typeface="Arial" panose="020B0604020202020204" pitchFamily="34" charset="0"/>
              </a:rPr>
              <a:t>September 11th</a:t>
            </a:r>
          </a:p>
          <a:p>
            <a:pPr algn="ctr"/>
            <a:r>
              <a:rPr lang="en-NO" sz="1600" dirty="0">
                <a:latin typeface="Arial" panose="020B0604020202020204" pitchFamily="34" charset="0"/>
                <a:cs typeface="Arial" panose="020B0604020202020204" pitchFamily="34" charset="0"/>
              </a:rPr>
              <a:t>Lunchtime (1h)</a:t>
            </a:r>
          </a:p>
          <a:p>
            <a:pPr algn="ctr"/>
            <a:r>
              <a:rPr lang="en-NO" sz="1600" dirty="0">
                <a:latin typeface="Arial" panose="020B0604020202020204" pitchFamily="34" charset="0"/>
                <a:cs typeface="Arial" panose="020B0604020202020204" pitchFamily="34" charset="0"/>
              </a:rPr>
              <a:t>Afternoon coffee (0.5h)</a:t>
            </a:r>
          </a:p>
          <a:p>
            <a:pPr algn="ctr"/>
            <a:r>
              <a:rPr lang="en-NO" sz="1600" dirty="0">
                <a:latin typeface="Arial" panose="020B0604020202020204" pitchFamily="34" charset="0"/>
                <a:cs typeface="Arial" panose="020B0604020202020204" pitchFamily="34" charset="0"/>
              </a:rPr>
              <a:t>Poster session (1.5-2h)</a:t>
            </a:r>
          </a:p>
          <a:p>
            <a:pPr algn="ctr"/>
            <a:endParaRPr lang="en-NO" sz="1600" dirty="0">
              <a:latin typeface="Arial" panose="020B0604020202020204" pitchFamily="34" charset="0"/>
              <a:cs typeface="Arial" panose="020B0604020202020204" pitchFamily="34" charset="0"/>
            </a:endParaRPr>
          </a:p>
          <a:p>
            <a:pPr algn="ctr"/>
            <a:r>
              <a:rPr lang="en-NO" sz="1600" b="1" dirty="0">
                <a:latin typeface="Arial" panose="020B0604020202020204" pitchFamily="34" charset="0"/>
                <a:cs typeface="Arial" panose="020B0604020202020204" pitchFamily="34" charset="0"/>
              </a:rPr>
              <a:t>September 12th</a:t>
            </a:r>
          </a:p>
          <a:p>
            <a:pPr algn="ctr"/>
            <a:r>
              <a:rPr lang="en-NO" sz="1600" dirty="0">
                <a:latin typeface="Arial" panose="020B0604020202020204" pitchFamily="34" charset="0"/>
                <a:cs typeface="Arial" panose="020B0604020202020204" pitchFamily="34" charset="0"/>
              </a:rPr>
              <a:t>Morning coffee (0.5h)</a:t>
            </a:r>
          </a:p>
          <a:p>
            <a:pPr algn="ctr"/>
            <a:r>
              <a:rPr lang="en-NO" sz="1600" dirty="0">
                <a:latin typeface="Arial" panose="020B0604020202020204" pitchFamily="34" charset="0"/>
                <a:cs typeface="Arial" panose="020B0604020202020204" pitchFamily="34" charset="0"/>
              </a:rPr>
              <a:t>Lunch (1h)</a:t>
            </a:r>
          </a:p>
          <a:p>
            <a:pPr algn="ctr"/>
            <a:r>
              <a:rPr lang="en-NO" sz="1600" dirty="0">
                <a:latin typeface="Arial" panose="020B0604020202020204" pitchFamily="34" charset="0"/>
                <a:cs typeface="Arial" panose="020B0604020202020204" pitchFamily="34" charset="0"/>
              </a:rPr>
              <a:t>Afternoon coffee (0.5h)</a:t>
            </a:r>
          </a:p>
          <a:p>
            <a:pPr algn="ctr"/>
            <a:endParaRPr lang="en-NO" sz="1600" dirty="0">
              <a:latin typeface="Arial" panose="020B0604020202020204" pitchFamily="34" charset="0"/>
              <a:cs typeface="Arial" panose="020B0604020202020204" pitchFamily="34" charset="0"/>
            </a:endParaRPr>
          </a:p>
          <a:p>
            <a:pPr algn="ctr"/>
            <a:r>
              <a:rPr lang="en-NO" sz="1600" b="1" dirty="0">
                <a:latin typeface="Arial" panose="020B0604020202020204" pitchFamily="34" charset="0"/>
                <a:cs typeface="Arial" panose="020B0604020202020204" pitchFamily="34" charset="0"/>
              </a:rPr>
              <a:t>September 13th</a:t>
            </a:r>
          </a:p>
          <a:p>
            <a:pPr algn="ctr"/>
            <a:r>
              <a:rPr lang="en-NO" sz="1600" dirty="0">
                <a:latin typeface="Arial" panose="020B0604020202020204" pitchFamily="34" charset="0"/>
                <a:cs typeface="Arial" panose="020B0604020202020204" pitchFamily="34" charset="0"/>
              </a:rPr>
              <a:t>Morning coffee (0.5h)</a:t>
            </a:r>
          </a:p>
          <a:p>
            <a:pPr algn="ctr"/>
            <a:r>
              <a:rPr lang="en-NO" sz="1600" dirty="0">
                <a:latin typeface="Arial" panose="020B0604020202020204" pitchFamily="34" charset="0"/>
                <a:cs typeface="Arial" panose="020B0604020202020204" pitchFamily="34" charset="0"/>
              </a:rPr>
              <a:t>Lunchtime (1h</a:t>
            </a:r>
            <a:r>
              <a:rPr lang="en-NO" dirty="0">
                <a:latin typeface="Arial" panose="020B0604020202020204" pitchFamily="34" charset="0"/>
                <a:cs typeface="Arial" panose="020B0604020202020204" pitchFamily="34" charset="0"/>
              </a:rPr>
              <a:t>)</a:t>
            </a:r>
          </a:p>
        </p:txBody>
      </p:sp>
      <p:pic>
        <p:nvPicPr>
          <p:cNvPr id="4" name="Picture 3">
            <a:extLst>
              <a:ext uri="{FF2B5EF4-FFF2-40B4-BE49-F238E27FC236}">
                <a16:creationId xmlns:a16="http://schemas.microsoft.com/office/drawing/2014/main" id="{288647E8-F8DB-72F1-2D6B-351CDDF2A028}"/>
              </a:ext>
            </a:extLst>
          </p:cNvPr>
          <p:cNvPicPr>
            <a:picLocks noChangeAspect="1"/>
          </p:cNvPicPr>
          <p:nvPr/>
        </p:nvPicPr>
        <p:blipFill>
          <a:blip r:embed="rId2"/>
          <a:stretch>
            <a:fillRect/>
          </a:stretch>
        </p:blipFill>
        <p:spPr>
          <a:xfrm>
            <a:off x="4708124" y="7598599"/>
            <a:ext cx="1588753" cy="2130373"/>
          </a:xfrm>
          <a:prstGeom prst="rect">
            <a:avLst/>
          </a:prstGeom>
        </p:spPr>
      </p:pic>
    </p:spTree>
    <p:extLst>
      <p:ext uri="{BB962C8B-B14F-4D97-AF65-F5344CB8AC3E}">
        <p14:creationId xmlns:p14="http://schemas.microsoft.com/office/powerpoint/2010/main" val="18086198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011bd27-670b-40e8-bfc7-267b8eb171af" xsi:nil="true"/>
    <TeamSiteName xmlns="3011bd27-670b-40e8-bfc7-267b8eb171af">General stuff, Hamann Lab</TeamSiteName>
    <lcf76f155ced4ddcb4097134ff3c332f xmlns="49cb0dc1-f1bb-4c0e-9d83-bc323fd59a9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099A73B2C6DEF46BCAD20531908058E" ma:contentTypeVersion="" ma:contentTypeDescription="Create a new document." ma:contentTypeScope="" ma:versionID="a1885a0026246530fbb94b36b461e272">
  <xsd:schema xmlns:xsd="http://www.w3.org/2001/XMLSchema" xmlns:xs="http://www.w3.org/2001/XMLSchema" xmlns:p="http://schemas.microsoft.com/office/2006/metadata/properties" xmlns:ns2="3011bd27-670b-40e8-bfc7-267b8eb171af" xmlns:ns3="49cb0dc1-f1bb-4c0e-9d83-bc323fd59a94" xmlns:ns4="6b425474-76ce-4ef4-9989-bdb88d81eb43" targetNamespace="http://schemas.microsoft.com/office/2006/metadata/properties" ma:root="true" ma:fieldsID="21e3782458155d9ebc80436fdcf16504" ns2:_="" ns3:_="" ns4:_="">
    <xsd:import namespace="3011bd27-670b-40e8-bfc7-267b8eb171af"/>
    <xsd:import namespace="49cb0dc1-f1bb-4c0e-9d83-bc323fd59a94"/>
    <xsd:import namespace="6b425474-76ce-4ef4-9989-bdb88d81eb43"/>
    <xsd:element name="properties">
      <xsd:complexType>
        <xsd:sequence>
          <xsd:element name="documentManagement">
            <xsd:complexType>
              <xsd:all>
                <xsd:element ref="ns2:TeamSiteName" minOccurs="0"/>
                <xsd:element ref="ns3:MediaServiceMetadata" minOccurs="0"/>
                <xsd:element ref="ns3:MediaServiceFastMetadata" minOccurs="0"/>
                <xsd:element ref="ns3:MediaServiceDateTaken" minOccurs="0"/>
                <xsd:element ref="ns3:MediaServiceAutoTags"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11bd27-670b-40e8-bfc7-267b8eb171af" elementFormDefault="qualified">
    <xsd:import namespace="http://schemas.microsoft.com/office/2006/documentManagement/types"/>
    <xsd:import namespace="http://schemas.microsoft.com/office/infopath/2007/PartnerControls"/>
    <xsd:element name="TeamSiteName" ma:index="8" nillable="true" ma:displayName="TeamSite" ma:default="General stuff, Hamann Lab" ma:internalName="TeamSiteName">
      <xsd:simpleType>
        <xsd:restriction base="dms:Text">
          <xsd:maxLength value="255"/>
        </xsd:restriction>
      </xsd:simpleType>
    </xsd:element>
    <xsd:element name="TaxCatchAll" ma:index="24" nillable="true" ma:displayName="Taxonomy Catch All Column" ma:hidden="true" ma:list="{b02c10dd-db40-42e3-8216-1de940372aba}" ma:internalName="TaxCatchAll" ma:showField="CatchAllData" ma:web="3011bd27-670b-40e8-bfc7-267b8eb171a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9cb0dc1-f1bb-4c0e-9d83-bc323fd59a94" elementFormDefault="qualified">
    <xsd:import namespace="http://schemas.microsoft.com/office/2006/documentManagement/types"/>
    <xsd:import namespace="http://schemas.microsoft.com/office/infopath/2007/PartnerControls"/>
    <xsd:element name="MediaServiceMetadata" ma:index="9" nillable="true" ma:displayName="MediaServiceMetadata" ma:description="" ma:hidden="true" ma:internalName="MediaServiceMetadata" ma:readOnly="true">
      <xsd:simpleType>
        <xsd:restriction base="dms:Note"/>
      </xsd:simpleType>
    </xsd:element>
    <xsd:element name="MediaServiceFastMetadata" ma:index="10" nillable="true" ma:displayName="MediaServiceFastMetadata" ma:description="" ma:hidden="true" ma:internalName="MediaServiceFastMetadata" ma:readOnly="true">
      <xsd:simpleType>
        <xsd:restriction base="dms:Note"/>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6e7bc199-5fe5-462f-a3d8-26f806c1f4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425474-76ce-4ef4-9989-bdb88d81eb43"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AB2546-1F38-4261-A328-61E7676A1CD3}">
  <ds:schemaRefs>
    <ds:schemaRef ds:uri="http://schemas.microsoft.com/office/2006/metadata/properties"/>
    <ds:schemaRef ds:uri="http://schemas.microsoft.com/office/infopath/2007/PartnerControls"/>
    <ds:schemaRef ds:uri="3011bd27-670b-40e8-bfc7-267b8eb171af"/>
    <ds:schemaRef ds:uri="49cb0dc1-f1bb-4c0e-9d83-bc323fd59a94"/>
  </ds:schemaRefs>
</ds:datastoreItem>
</file>

<file path=customXml/itemProps2.xml><?xml version="1.0" encoding="utf-8"?>
<ds:datastoreItem xmlns:ds="http://schemas.openxmlformats.org/officeDocument/2006/customXml" ds:itemID="{33D2EE8A-18B9-4E7D-863D-1BFAFE794247}">
  <ds:schemaRefs>
    <ds:schemaRef ds:uri="http://schemas.microsoft.com/sharepoint/v3/contenttype/forms"/>
  </ds:schemaRefs>
</ds:datastoreItem>
</file>

<file path=customXml/itemProps3.xml><?xml version="1.0" encoding="utf-8"?>
<ds:datastoreItem xmlns:ds="http://schemas.openxmlformats.org/officeDocument/2006/customXml" ds:itemID="{3BFBBEBC-400C-4373-954C-B8DA0243A3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11bd27-670b-40e8-bfc7-267b8eb171af"/>
    <ds:schemaRef ds:uri="49cb0dc1-f1bb-4c0e-9d83-bc323fd59a94"/>
    <ds:schemaRef ds:uri="6b425474-76ce-4ef4-9989-bdb88d81eb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30</TotalTime>
  <Words>320</Words>
  <Application>Microsoft Macintosh PowerPoint</Application>
  <PresentationFormat>A4 Paper (210x297 mm)</PresentationFormat>
  <Paragraphs>35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Thorsten Hamann</dc:creator>
  <cp:lastModifiedBy>Thorsten Hamann</cp:lastModifiedBy>
  <cp:revision>5</cp:revision>
  <cp:lastPrinted>2024-01-25T11:37:55Z</cp:lastPrinted>
  <dcterms:created xsi:type="dcterms:W3CDTF">2024-01-25T11:13:21Z</dcterms:created>
  <dcterms:modified xsi:type="dcterms:W3CDTF">2025-06-15T07:48:39Z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0x010100A099A73B2C6DEF46BCAD20531908058E</vt:lpwstr>
  </property>
</Properties>
</file>